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Playfair Display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Oswald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-regular.fntdata"/><Relationship Id="rId41" Type="http://schemas.openxmlformats.org/officeDocument/2006/relationships/font" Target="fonts/PlayfairDisplay-boldItalic.fntdata"/><Relationship Id="rId22" Type="http://schemas.openxmlformats.org/officeDocument/2006/relationships/slide" Target="slides/slide17.xml"/><Relationship Id="rId44" Type="http://schemas.openxmlformats.org/officeDocument/2006/relationships/font" Target="fonts/Montserrat-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.fntdata"/><Relationship Id="rId24" Type="http://schemas.openxmlformats.org/officeDocument/2006/relationships/slide" Target="slides/slide19.xml"/><Relationship Id="rId46" Type="http://schemas.openxmlformats.org/officeDocument/2006/relationships/font" Target="fonts/Oswald-regular.fntdata"/><Relationship Id="rId23" Type="http://schemas.openxmlformats.org/officeDocument/2006/relationships/slide" Target="slides/slide18.xml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Oswald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layfairDisplay-bold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c2d9a791a7fcb30_1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c2d9a791a7fcb30_1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c2d9a791a7fcb30_1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c2d9a791a7fcb30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c2d9a791a7fcb3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c2d9a791a7fcb3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2d9a791a7fcb30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2d9a791a7fcb30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c2d9a791a7fcb3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c2d9a791a7fcb3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3afc47ed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3afc47ed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3afc47ed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3afc47ed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3afc47ed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73afc47ed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c2d9a791a7fcb30_1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c2d9a791a7fcb30_1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c2d9a791a7fcb30_1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c2d9a791a7fcb30_1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3afc47ed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3afc47ed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c2d9a791a7fcb30_1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c2d9a791a7fcb30_1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3afc47ed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73afc47ed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c2d9a791a7fcb30_1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c2d9a791a7fcb30_1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3afc47ed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3afc47ed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3afc47ed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73afc47ed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3afc47ed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73afc47e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3afc47ed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73afc47ed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3afc47ed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73afc47ed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c2d9a791a7fcb3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c2d9a791a7fcb3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3afc47ed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73afc47e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fc1dbb27492e88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fc1dbb27492e88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3afc47e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73afc47e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Cric kit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3afc47ed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3afc47ed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3afc47ed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73afc47ed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c2d9a791a7fcb3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c2d9a791a7fcb3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c2d9a791a7fcb30_1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c2d9a791a7fcb30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2d9a791a7fcb30_10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c2d9a791a7fcb30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2d9a791a7fcb3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2d9a791a7fcb3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c2d9a791a7fcb3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c2d9a791a7fcb3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c2d9a791a7fcb3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c2d9a791a7fcb3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rebelem.com/the-preoxi-trial-pre-oxygenation-with-niv-vs-facemask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Airway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Lauren Bailey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Preoxygenation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Extends the duration of “safe apnea” until a pt reaches a sat of 88-90%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Patients breathing room air pre-intubation can desat in 45-60 seconds after paralytic administration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Apneic oxygenation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PREOXI trial: preoxygenation with NIV resulted in a lower incidence of hypoxemia during intubation than </a:t>
            </a:r>
            <a:r>
              <a:rPr lang="en"/>
              <a:t>preoxygenation with an </a:t>
            </a:r>
            <a:r>
              <a:rPr lang="en"/>
              <a:t>oxygen mask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https://rebelem.com/the-preoxi-trial-pre-oxygenation-with-niv-vs-facemask/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PPV/PEEP can be safely achieved with NIV/BVM @flush rate/PEEP valve @15cm/H2O, especially when </a:t>
            </a:r>
            <a:r>
              <a:rPr lang="en"/>
              <a:t>there is time to set  up equipment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Apneic oxygenation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practice: NC@15LPM +/- for 3-5 minutes pre-intubation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Sometimes add bipap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Always m</a:t>
            </a:r>
            <a:r>
              <a:rPr lang="en"/>
              <a:t>aintain</a:t>
            </a:r>
            <a:r>
              <a:rPr lang="en"/>
              <a:t> NC during </a:t>
            </a:r>
            <a:r>
              <a:rPr lang="en"/>
              <a:t>intubation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HOB to 30 degrees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Removes weight off chest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Recruits more alveoli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Prevents N/V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Stabilize hemodynamics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Crystalloid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Vasopressors - sepsis, cardiogenic shock, distributive shock (GIB)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Caution in trauma (permissive hypotension)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Maintain MAP &gt; 60, SBP &gt; 100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Choose the right drug, at a lower dose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 title="Screenshot 2025-07-28 at 6.50.3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561" y="0"/>
            <a:ext cx="41188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dose pressors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Levophed (preferred):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Mix 4 mg (1 amp) in a 250 ml NS bag for a concentration of </a:t>
            </a:r>
            <a:r>
              <a:rPr b="1" lang="en"/>
              <a:t>16 mcg/ml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Give 8 to 16mcg (0.5 to 1 ml) every 1-2 minutes as needed to maintain a MAP &gt; 60 or SBP &gt; 100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dose pressors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234075"/>
            <a:ext cx="8520600" cy="3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Epinephrine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Take a 10 ml syringe of NS and waste 1 ml, add 1 ml epi from your 1:10,000 epinephrine syringe (100 mcg/ml) for a concentration of </a:t>
            </a:r>
            <a:r>
              <a:rPr b="1" lang="en"/>
              <a:t>10 mcg/ml</a:t>
            </a:r>
            <a:r>
              <a:rPr lang="en"/>
              <a:t> of epinephrine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Give </a:t>
            </a:r>
            <a:r>
              <a:rPr lang="en"/>
              <a:t>5 mcg (0.5 ml) </a:t>
            </a:r>
            <a:r>
              <a:rPr lang="en"/>
              <a:t>every 2 minutes to maintain a MAP &gt;60 or SBP &gt;100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Increase dose in increments of </a:t>
            </a:r>
            <a:r>
              <a:rPr lang="en"/>
              <a:t>5 mcg (0.5 ml)</a:t>
            </a:r>
            <a:r>
              <a:rPr lang="en"/>
              <a:t> up to a maximum of 2</a:t>
            </a:r>
            <a:r>
              <a:rPr lang="en"/>
              <a:t>0 mcg (2ml</a:t>
            </a:r>
            <a:r>
              <a:rPr lang="en"/>
              <a:t>) every 2 minutes as needed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Contraindicated in hypovolemic shock, cardiogenic shock, and trauma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RSI technique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Pretreatment?	</a:t>
            </a:r>
            <a:endParaRPr/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Nope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Just O’s through the nose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role as medical director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Trust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Commitment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RSI procedure - SOAPME</a:t>
            </a:r>
            <a:endParaRPr/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311700" y="1234075"/>
            <a:ext cx="8520600" cy="3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highlight>
                  <a:srgbClr val="FFFFFF"/>
                </a:highlight>
              </a:rPr>
              <a:t>Suction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at least one working suction, place it between mattress and bed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highlight>
                  <a:srgbClr val="FFFFFF"/>
                </a:highlight>
              </a:rPr>
              <a:t>Oxygen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NRBM and BVM attached to 15 LPM of O2, preferably with nasal prongs for apneic oxygenation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highlight>
                  <a:srgbClr val="FFFFFF"/>
                </a:highlight>
              </a:rPr>
              <a:t>Airways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7.5 ET tube with stylet (most adults), 7.0 for smaller females, 8.0 for larger males</a:t>
            </a:r>
            <a:endParaRPr sz="1300">
              <a:highlight>
                <a:srgbClr val="FFFFFF"/>
              </a:highlight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— </a:t>
            </a:r>
            <a:r>
              <a:rPr lang="en" sz="1300">
                <a:highlight>
                  <a:srgbClr val="FFFFFF"/>
                </a:highlight>
              </a:rPr>
              <a:t>test balloon by filling with 10 cc of air with a syringe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Stylet – place inside ET tube for rigidity, bend it 30 degrees (hockey stick)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	— Blade – Mac 3 or 4 for adults – curved blade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Handle – attach blade and make sure light source works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Backups – ALWAYS have a surgical cric kit available!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have video laryngoscope, LMA and bougie at bedside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highlight>
                  <a:srgbClr val="FFFFFF"/>
                </a:highlight>
              </a:rPr>
              <a:t>Pre-oxygenate</a:t>
            </a:r>
            <a:endParaRPr sz="1300">
              <a:highlight>
                <a:srgbClr val="FFFFFF"/>
              </a:highlight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</a:rPr>
              <a:t>— </a:t>
            </a:r>
            <a:r>
              <a:rPr lang="en" sz="1300">
                <a:highlight>
                  <a:srgbClr val="FFFFFF"/>
                </a:highlight>
              </a:rPr>
              <a:t>15 LPM NRBM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highlight>
                  <a:srgbClr val="FFFFFF"/>
                </a:highlight>
              </a:rPr>
              <a:t>Monitoring equipment/Medications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Cardiac monitor, pulse ox, BP cuff opposite arm with IV</a:t>
            </a:r>
            <a:br>
              <a:rPr lang="en" sz="1300">
                <a:highlight>
                  <a:srgbClr val="FFFFFF"/>
                </a:highlight>
              </a:rPr>
            </a:br>
            <a:r>
              <a:rPr lang="en" sz="1300">
                <a:highlight>
                  <a:srgbClr val="FFFFFF"/>
                </a:highlight>
              </a:rPr>
              <a:t>	— Medications drawn up and ready to be given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highlight>
                  <a:srgbClr val="FFFFFF"/>
                </a:highlight>
              </a:rPr>
              <a:t>End Tidal CO2</a:t>
            </a:r>
            <a:endParaRPr b="1"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3" title="Screenshot 2025-06-12 at 6.36.12 AM.png"/>
          <p:cNvPicPr preferRelativeResize="0"/>
          <p:nvPr/>
        </p:nvPicPr>
        <p:blipFill rotWithShape="1">
          <a:blip r:embed="rId3">
            <a:alphaModFix/>
          </a:blip>
          <a:srcRect b="2380" l="32948" r="25482" t="69206"/>
          <a:stretch/>
        </p:blipFill>
        <p:spPr>
          <a:xfrm>
            <a:off x="1824052" y="1234075"/>
            <a:ext cx="5495896" cy="33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3"/>
          <p:cNvSpPr/>
          <p:nvPr/>
        </p:nvSpPr>
        <p:spPr>
          <a:xfrm>
            <a:off x="1975750" y="4131175"/>
            <a:ext cx="5184300" cy="326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Tube depth	</a:t>
            </a:r>
            <a:endParaRPr/>
          </a:p>
        </p:txBody>
      </p:sp>
      <p:cxnSp>
        <p:nvCxnSpPr>
          <p:cNvPr id="179" name="Google Shape;179;p33"/>
          <p:cNvCxnSpPr/>
          <p:nvPr/>
        </p:nvCxnSpPr>
        <p:spPr>
          <a:xfrm flipH="1" rot="10800000">
            <a:off x="4351575" y="4541600"/>
            <a:ext cx="300" cy="395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Pharmacology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RSI drugs - Induction</a:t>
            </a:r>
            <a:endParaRPr/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Ketamine - </a:t>
            </a:r>
            <a:r>
              <a:rPr lang="en"/>
              <a:t>1-2 mg/kg IVP q5-10 minutes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Etomidate - 0.3 mg/kg IV slow push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Versed - 2.5 mg PRN q2 minutes, caution hypotension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RSI drugs - Ketamine</a:t>
            </a:r>
            <a:endParaRPr/>
          </a:p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Dissociative anesthetic/analgesic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IV onset 30 seconds, duration 5-10 minutes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1-2 mg/kg IVP, repeat every 5-10 minutes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Synergy with narcotics, benzos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Ideal for </a:t>
            </a:r>
            <a:r>
              <a:rPr lang="en">
                <a:solidFill>
                  <a:srgbClr val="FF0000"/>
                </a:solidFill>
              </a:rPr>
              <a:t>trauma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 real contraindications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RSI drugs - Etomidate</a:t>
            </a:r>
            <a:endParaRPr/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Sedative/hypnotic, mechanism unknown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IV onset 30-60 seconds, duration 10-15 min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0.3 mg/kg IV slow push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Contraindication </a:t>
            </a:r>
            <a:r>
              <a:rPr lang="en">
                <a:solidFill>
                  <a:srgbClr val="FF0000"/>
                </a:solidFill>
              </a:rPr>
              <a:t>hypotension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RSI drugs - Versed</a:t>
            </a:r>
            <a:endParaRPr/>
          </a:p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Sedative hypnotic, enhances the effects of GABA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IV onset 1-3 minutes, duration 30-60 minutes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2.5 mg PRN q2 minutes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Caution </a:t>
            </a:r>
            <a:r>
              <a:rPr lang="en">
                <a:solidFill>
                  <a:srgbClr val="FF0000"/>
                </a:solidFill>
              </a:rPr>
              <a:t>hypotension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9" title="Screenshot 2025-07-28 at 6.53.3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3093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RSI drugs - Paralytic</a:t>
            </a:r>
            <a:endParaRPr/>
          </a:p>
        </p:txBody>
      </p:sp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Rocuronium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Non-depolarizing NM blocker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Onset 1-2 minutes, 30 minute duration of paralysis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 mg/kg IVP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May not repeat (per protocol)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Surgical airway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Resuscitation</a:t>
            </a:r>
            <a:r>
              <a:rPr lang="en"/>
              <a:t> </a:t>
            </a:r>
            <a:r>
              <a:rPr lang="en"/>
              <a:t>before intubation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RSI technique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Pharmacology tips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Surgical airway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Equipment- video recording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0"/>
            <a:ext cx="7286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recording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Post-RSI steps</a:t>
            </a:r>
            <a:endParaRPr/>
          </a:p>
        </p:txBody>
      </p:sp>
      <p:sp>
        <p:nvSpPr>
          <p:cNvPr id="240" name="Google Shape;240;p4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me within 24 hours (cc Chief Bowen)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 Due (and video review if available) within 24 hours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Feedback through First Due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people above &gt;8 years old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Pediatrics: SGA, NIV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intubate?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Can’t oxygenate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Can’t ventilate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Can’t protect airway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Anticipated clinical decline (GCS &lt;8)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Pharmacologically Assisted Intubation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i="1" lang="en"/>
              <a:t>Rapid Sequence Intubation 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Delayed Sequence Intubation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Facilitated Intubation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Resuscitation before Intubation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Resuscitation before intubation - ALWAYS!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hypoxia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Stabilize hemodynamics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Address acidosis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Hypoxia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NRB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Bipap/CPAP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HFNC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906" y="0"/>
            <a:ext cx="55460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