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embeddedFontLst>
    <p:embeddedFont>
      <p:font typeface="Economica"/>
      <p:regular r:id="rId32"/>
      <p:bold r:id="rId33"/>
      <p:italic r:id="rId34"/>
      <p:boldItalic r:id="rId35"/>
    </p:embeddedFont>
    <p:embeddedFont>
      <p:font typeface="Open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8016DCE-8B2A-4C13-ADAE-14AED8591382}">
  <a:tblStyle styleId="{28016DCE-8B2A-4C13-ADAE-14AED85913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Economica-bold.fntdata"/><Relationship Id="rId10" Type="http://schemas.openxmlformats.org/officeDocument/2006/relationships/slide" Target="slides/slide4.xml"/><Relationship Id="rId32" Type="http://schemas.openxmlformats.org/officeDocument/2006/relationships/font" Target="fonts/Economica-regular.fntdata"/><Relationship Id="rId13" Type="http://schemas.openxmlformats.org/officeDocument/2006/relationships/slide" Target="slides/slide7.xml"/><Relationship Id="rId35" Type="http://schemas.openxmlformats.org/officeDocument/2006/relationships/font" Target="fonts/Economica-boldItalic.fntdata"/><Relationship Id="rId12" Type="http://schemas.openxmlformats.org/officeDocument/2006/relationships/slide" Target="slides/slide6.xml"/><Relationship Id="rId34" Type="http://schemas.openxmlformats.org/officeDocument/2006/relationships/font" Target="fonts/Economica-italic.fntdata"/><Relationship Id="rId15" Type="http://schemas.openxmlformats.org/officeDocument/2006/relationships/slide" Target="slides/slide9.xml"/><Relationship Id="rId37" Type="http://schemas.openxmlformats.org/officeDocument/2006/relationships/font" Target="fonts/OpenSans-bold.fntdata"/><Relationship Id="rId14" Type="http://schemas.openxmlformats.org/officeDocument/2006/relationships/slide" Target="slides/slide8.xml"/><Relationship Id="rId36" Type="http://schemas.openxmlformats.org/officeDocument/2006/relationships/font" Target="fonts/OpenSans-regular.fntdata"/><Relationship Id="rId17" Type="http://schemas.openxmlformats.org/officeDocument/2006/relationships/slide" Target="slides/slide11.xml"/><Relationship Id="rId39" Type="http://schemas.openxmlformats.org/officeDocument/2006/relationships/font" Target="fonts/OpenSans-boldItalic.fntdata"/><Relationship Id="rId16" Type="http://schemas.openxmlformats.org/officeDocument/2006/relationships/slide" Target="slides/slide10.xml"/><Relationship Id="rId38" Type="http://schemas.openxmlformats.org/officeDocument/2006/relationships/font" Target="fonts/OpenSans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a3475d2a5b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a3475d2a5b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a3475d2a5b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a3475d2a5b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a3475d2a5b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a3475d2a5b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865394cb92_0_15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865394cb92_0_15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865394cb9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865394cb9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865394cb92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865394cb92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a3475d2a5b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a3475d2a5b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a3475d2a5b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a3475d2a5b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865394cb9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865394cb9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865394cb92_0_15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865394cb92_0_15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a3475d2a5b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a3475d2a5b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865394cb92_0_15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865394cb92_0_1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865394cb92_0_15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865394cb92_0_15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a3475d2a5b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a3475d2a5b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865394cb92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865394cb92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865394cb92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865394cb9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865394cb92_0_15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865394cb92_0_1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a3475d2a5b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a3475d2a5b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a3475d2a5b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a3475d2a5b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a3475d2a5b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a3475d2a5b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a3475d2a5b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a3475d2a5b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Richmond Agitation Sedation Scale is a 10-point scale used to assess a patient’s level of agitation or sedation, easy to administer, and reliable.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a3475d2a5b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a3475d2a5b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a3475d2a5b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a3475d2a5b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865394cb92_0_15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865394cb92_0_15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Sedation</a:t>
            </a:r>
            <a:endParaRPr/>
          </a:p>
        </p:txBody>
      </p:sp>
      <p:pic>
        <p:nvPicPr>
          <p:cNvPr id="63" name="Google Shape;63;p13" title="Screenshot 2025-11-13 at 4.00.28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09800"/>
            <a:ext cx="2833699" cy="283369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>
            <p:ph type="ctrTitle"/>
          </p:nvPr>
        </p:nvSpPr>
        <p:spPr>
          <a:xfrm>
            <a:off x="6340825" y="4508375"/>
            <a:ext cx="2756400" cy="57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Lauren Bailey, </a:t>
            </a:r>
            <a:r>
              <a:rPr lang="en" sz="1800"/>
              <a:t>November 2025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Ketamine (ANALGESIA and AMNESIA)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Anesthetic, analgesic, amnestic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IV onset 30 seconds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1-2mg/kg IVP, repeat q5-10 min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Consider 0.1-0.3mg/kg pain dose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100" y="953625"/>
            <a:ext cx="3715750" cy="371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 title="Screenshot 2025-11-16 at 6.52.01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2650" y="752350"/>
            <a:ext cx="4272738" cy="411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 txBox="1"/>
          <p:nvPr/>
        </p:nvSpPr>
        <p:spPr>
          <a:xfrm>
            <a:off x="4857250" y="3434975"/>
            <a:ext cx="3291900" cy="993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FENTANYL</a:t>
            </a:r>
            <a:endParaRPr b="1" sz="3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Situations</a:t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Status epilepticus - etomidate and roc, versed and fentanyl for sedation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Asthma/COPD - ROCKETamine, followed by ketamine and versed/fentanyl for sedation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Trauma - ROCKETamine, followed by ketamine and fentanyl for sedation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Old and altered - etomidate and roc, followed by low dose versed/ketamine/fentanyl for sedation</a:t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6875" y="3495800"/>
            <a:ext cx="2757125" cy="154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Recognizing Sepsis</a:t>
            </a:r>
            <a:endParaRPr/>
          </a:p>
        </p:txBody>
      </p:sp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81450"/>
            <a:ext cx="2739900" cy="2189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Why?</a:t>
            </a:r>
            <a:endParaRPr/>
          </a:p>
        </p:txBody>
      </p:sp>
      <p:sp>
        <p:nvSpPr>
          <p:cNvPr id="150" name="Google Shape;150;p2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Severe sepsis mortality: 20-40%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Septic shock mortality: 30-54%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Early and rapid treatment is critical - </a:t>
            </a:r>
            <a:r>
              <a:rPr b="1" lang="en">
                <a:solidFill>
                  <a:srgbClr val="FF9900"/>
                </a:solidFill>
              </a:rPr>
              <a:t>prehospital sepsis alert!</a:t>
            </a:r>
            <a:endParaRPr b="1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80% of sepsis related deaths could be prevented with timely intervention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Who?</a:t>
            </a:r>
            <a:endParaRPr/>
          </a:p>
        </p:txBody>
      </p:sp>
      <p:sp>
        <p:nvSpPr>
          <p:cNvPr id="156" name="Google Shape;156;p28"/>
          <p:cNvSpPr txBox="1"/>
          <p:nvPr>
            <p:ph idx="1" type="body"/>
          </p:nvPr>
        </p:nvSpPr>
        <p:spPr>
          <a:xfrm>
            <a:off x="311700" y="1231705"/>
            <a:ext cx="7688700" cy="26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Fever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Recent surgery, infection, hospitalization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Older age, nursing home residents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Immunocompromised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Indwelling catheter/drains</a:t>
            </a:r>
            <a:endParaRPr/>
          </a:p>
        </p:txBody>
      </p:sp>
      <p:pic>
        <p:nvPicPr>
          <p:cNvPr id="157" name="Google Shape;15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9505" y="1174830"/>
            <a:ext cx="2509500" cy="377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Signs and Symptoms</a:t>
            </a:r>
            <a:endParaRPr/>
          </a:p>
        </p:txBody>
      </p:sp>
      <p:pic>
        <p:nvPicPr>
          <p:cNvPr id="163" name="Google Shape;16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738" y="1326475"/>
            <a:ext cx="7248525" cy="301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Sepsis</a:t>
            </a:r>
            <a:endParaRPr/>
          </a:p>
        </p:txBody>
      </p:sp>
      <p:pic>
        <p:nvPicPr>
          <p:cNvPr id="169" name="Google Shape;16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0688" y="1147225"/>
            <a:ext cx="6562621" cy="369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Prehospital screening tools</a:t>
            </a:r>
            <a:endParaRPr/>
          </a:p>
        </p:txBody>
      </p:sp>
      <p:sp>
        <p:nvSpPr>
          <p:cNvPr id="175" name="Google Shape;175;p3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gold standard or validated pre-hospital screening tool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qSOFA, Robson screening tool, MSI, PRESS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Use clinical history, exam, and VS to identify suspected sepsis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Terminology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11700" y="1229075"/>
            <a:ext cx="7688700" cy="37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Amnestic</a:t>
            </a:r>
            <a:r>
              <a:rPr lang="en"/>
              <a:t> - </a:t>
            </a:r>
            <a:r>
              <a:rPr lang="en"/>
              <a:t>A substance that reduces the ability to recall or remember events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u="sng"/>
              <a:t>Analgesia</a:t>
            </a:r>
            <a:r>
              <a:rPr lang="en"/>
              <a:t> - Relief of pain without intentional production of an altered mental state such as sedation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u="sng"/>
              <a:t>Anxiolysis</a:t>
            </a:r>
            <a:r>
              <a:rPr lang="en"/>
              <a:t> - A state of decreased apprehension concerning a particular situation in which there is no change in a patient's level of awareness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u="sng"/>
              <a:t>Hypnotic</a:t>
            </a:r>
            <a:r>
              <a:rPr lang="en"/>
              <a:t> - Relief of pain without intentional production of an altered mental state such as sedation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u="sng"/>
              <a:t>Sedative</a:t>
            </a:r>
            <a:r>
              <a:rPr lang="en"/>
              <a:t> - A substance that induces a calming effect and reduces anxiety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2313" y="107675"/>
            <a:ext cx="295938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" name="Google Shape;185;p33"/>
          <p:cNvGraphicFramePr/>
          <p:nvPr/>
        </p:nvGraphicFramePr>
        <p:xfrm>
          <a:off x="855750" y="1888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{28016DCE-8B2A-4C13-ADAE-14AED8591382}</a:tableStyleId>
              </a:tblPr>
              <a:tblGrid>
                <a:gridCol w="7432475"/>
              </a:tblGrid>
              <a:tr h="2363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Diagnosed or suspected infection and</a:t>
                      </a:r>
                      <a:endParaRPr b="1" sz="1500" u="sng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any two of the following:</a:t>
                      </a:r>
                      <a:endParaRPr b="1" sz="1500" u="sng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 u="sng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Open Sans"/>
                        <a:buChar char="●"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Altered mental status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Open Sans"/>
                        <a:buChar char="●"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Heart rate &gt; 90 BPM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Open Sans"/>
                        <a:buChar char="●"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Respiratory rate &gt; 20 BPM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Open Sans"/>
                        <a:buChar char="●"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Systolic BP &lt; 90 mmHg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Open Sans"/>
                        <a:buChar char="●"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Temperature &gt; 101°F (38.3°C) or &lt; 96.8°F (36°C)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Open Sans"/>
                        <a:buChar char="●"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ETCO</a:t>
                      </a:r>
                      <a:r>
                        <a:rPr baseline="-25000"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&lt; 26 mmHg without hyperventilation present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186" name="Google Shape;186;p3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NWA protocol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Universal Patient Care</a:t>
            </a:r>
            <a:endParaRPr/>
          </a:p>
        </p:txBody>
      </p:sp>
      <p:sp>
        <p:nvSpPr>
          <p:cNvPr id="192" name="Google Shape;192;p3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*</a:t>
            </a:r>
            <a:r>
              <a:rPr i="1" lang="en">
                <a:solidFill>
                  <a:srgbClr val="FF0000"/>
                </a:solidFill>
              </a:rPr>
              <a:t>Waveform capnography</a:t>
            </a:r>
            <a:r>
              <a:rPr i="1" lang="en"/>
              <a:t>*</a:t>
            </a:r>
            <a:endParaRPr i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PIV access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Administer crystalloid bolus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Confirm and assess lung sounds prior to initiating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Treat hypotension to maintain MAP &gt; 60, do not exceed 30ml/kg IVF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Consider vasopressors early - levophed or epinephrine drips, or just PDP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rgbClr val="FF9900"/>
                </a:solidFill>
              </a:rPr>
              <a:t>Notify receiving facility</a:t>
            </a:r>
            <a:endParaRPr sz="22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4475" y="2115675"/>
            <a:ext cx="3669525" cy="286682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EtCO2 in sepsis</a:t>
            </a:r>
            <a:endParaRPr/>
          </a:p>
        </p:txBody>
      </p:sp>
      <p:sp>
        <p:nvSpPr>
          <p:cNvPr id="199" name="Google Shape;199;p3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 prehospital EtCO2 levels predict metabolic acidosis and mortality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In patients with &gt; 2 SIRS criteria, an EtCO2 measurement &lt; 25 strongly correlates with lactate &gt; 4 and increased mortality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distinguish between stroke and sepsis?</a:t>
            </a:r>
            <a:endParaRPr/>
          </a:p>
        </p:txBody>
      </p:sp>
      <p:sp>
        <p:nvSpPr>
          <p:cNvPr id="205" name="Google Shape;205;p3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Exam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VS, including EtCO2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Every altered pt should have EtCO2 documented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Terminology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Dissociative sedation</a:t>
            </a:r>
            <a:r>
              <a:rPr lang="en"/>
              <a:t> - A trance-like cataleptic state induced by the dissociative agent ketamine and characterized by profound analgesia and amnesia, with retention of protective airway reflexes, spontaneous respirations, and cardiopulmonary stability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u="sng"/>
              <a:t>Moderate sedation</a:t>
            </a:r>
            <a:r>
              <a:rPr lang="en"/>
              <a:t> - A drug-induced depression of consciousness during which patients respond purposefully to verbal commands, either alone or accompanied by light tactile stimulation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u="sng"/>
              <a:t>Deep sedation</a:t>
            </a:r>
            <a:r>
              <a:rPr lang="en"/>
              <a:t> - A drug-induced depression of consciousness during which patients cannot be easily aroused but respond purposefully after repeated or painful stimulation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Glutamate and GABA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147225"/>
            <a:ext cx="41073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AA84F"/>
                </a:solidFill>
              </a:rPr>
              <a:t>Glutamate</a:t>
            </a:r>
            <a:r>
              <a:rPr lang="en"/>
              <a:t> - major CNS excitatory neurotransmitter (GAS!)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GABA</a:t>
            </a:r>
            <a:r>
              <a:rPr lang="en"/>
              <a:t> - major CNS inhibitory neurotransmitter (BRAKES!)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sedatives work by pushing harder on the brakes (stimulating </a:t>
            </a:r>
            <a:r>
              <a:rPr b="1" lang="en">
                <a:solidFill>
                  <a:srgbClr val="FF0000"/>
                </a:solidFill>
              </a:rPr>
              <a:t>GABA</a:t>
            </a:r>
            <a:r>
              <a:rPr lang="en"/>
              <a:t>) or taking the foot off the gas pedal (blocking </a:t>
            </a:r>
            <a:r>
              <a:rPr b="1" lang="en">
                <a:solidFill>
                  <a:srgbClr val="6AA84F"/>
                </a:solidFill>
              </a:rPr>
              <a:t>glutamate</a:t>
            </a:r>
            <a:r>
              <a:rPr lang="en"/>
              <a:t>).</a:t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2915" y="1200650"/>
            <a:ext cx="4811087" cy="383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Levels of non-dissociative sedation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b="4131" l="0" r="0" t="33648"/>
          <a:stretch/>
        </p:blipFill>
        <p:spPr>
          <a:xfrm>
            <a:off x="1168200" y="1561125"/>
            <a:ext cx="6807600" cy="337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RASS</a:t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0825" y="315925"/>
            <a:ext cx="6013174" cy="4645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Benzodiazepines (SEDATIVE)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Provide only sedation, no pain relief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Midazolam - IV onset 1-3 min, 2.5-</a:t>
            </a:r>
            <a:r>
              <a:rPr b="1" lang="en">
                <a:solidFill>
                  <a:srgbClr val="FF0000"/>
                </a:solidFill>
              </a:rPr>
              <a:t>5mg</a:t>
            </a:r>
            <a:r>
              <a:rPr lang="en"/>
              <a:t> IVP PRN q2min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Lorazepam - IV onset 1-5 min, 1-2mg IVP SLOW, q5-10min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Opioids (ANALGESIA)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Provide only pain relief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Fentanyl - IV immediate onset, 0.5-1mcg/kg, repeat as needed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Old people - reduce dose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Chronic opioid use - consider something else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(Morphine, Dilaudid)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7350" y="285750"/>
            <a:ext cx="6096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/>
          <p:nvPr/>
        </p:nvSpPr>
        <p:spPr>
          <a:xfrm>
            <a:off x="152050" y="3864750"/>
            <a:ext cx="3220200" cy="993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perfect drug?</a:t>
            </a:r>
            <a:endParaRPr sz="2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