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8" r:id="rId7"/>
    <p:sldId id="291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2" r:id="rId41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462C21-62A9-4966-BD50-FA0DBC446DCF}" v="2" dt="2023-11-27T15:21:01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611" autoAdjust="0"/>
  </p:normalViewPr>
  <p:slideViewPr>
    <p:cSldViewPr snapToGrid="0" snapToObjects="1"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gs" Target="tags/tag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Henson" userId="S::stephanie.henson@cityofpearidge.com::1cd74292-b88f-4cfd-b287-e6ebcdea30a9" providerId="AD" clId="Web-{79462C21-62A9-4966-BD50-FA0DBC446DCF}"/>
    <pc:docChg chg="addSld delSld">
      <pc:chgData name="Stephanie Henson" userId="S::stephanie.henson@cityofpearidge.com::1cd74292-b88f-4cfd-b287-e6ebcdea30a9" providerId="AD" clId="Web-{79462C21-62A9-4966-BD50-FA0DBC446DCF}" dt="2023-11-27T15:21:01.530" v="1"/>
      <pc:docMkLst>
        <pc:docMk/>
      </pc:docMkLst>
      <pc:sldChg chg="new del">
        <pc:chgData name="Stephanie Henson" userId="S::stephanie.henson@cityofpearidge.com::1cd74292-b88f-4cfd-b287-e6ebcdea30a9" providerId="AD" clId="Web-{79462C21-62A9-4966-BD50-FA0DBC446DCF}" dt="2023-11-27T15:21:01.530" v="1"/>
        <pc:sldMkLst>
          <pc:docMk/>
          <pc:sldMk cId="2610637990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97FF07-63BE-3B41-9DB8-CEFAF9A0AAC2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C869D9-37CA-8F43-AD6C-B06DEFCF427C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0" y="1577357"/>
            <a:ext cx="7611561" cy="1587363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HIPAA</a:t>
            </a:r>
            <a:br>
              <a:rPr lang="en-US" sz="6600" dirty="0"/>
            </a:br>
            <a:r>
              <a:rPr lang="en-US" sz="6600" dirty="0"/>
              <a:t>Training for EMS Personnel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9278" y="3733800"/>
            <a:ext cx="3254375" cy="1676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star of lif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2578" y="3645169"/>
            <a:ext cx="2878947" cy="2863753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What is HIPAA</a:t>
            </a:r>
          </a:p>
          <a:p>
            <a:pPr>
              <a:buNone/>
            </a:pPr>
            <a:endParaRPr lang="en-US" sz="3200" dirty="0"/>
          </a:p>
          <a:p>
            <a:r>
              <a:rPr lang="en-US" sz="3200" dirty="0"/>
              <a:t>Components of HIPAA</a:t>
            </a:r>
          </a:p>
          <a:p>
            <a:pPr>
              <a:buNone/>
            </a:pPr>
            <a:endParaRPr lang="en-US" sz="3200" dirty="0"/>
          </a:p>
          <a:p>
            <a:r>
              <a:rPr lang="en-US" sz="3200" dirty="0"/>
              <a:t>Examples</a:t>
            </a:r>
          </a:p>
          <a:p>
            <a:pPr>
              <a:buNone/>
            </a:pPr>
            <a:endParaRPr lang="en-US" sz="3200" dirty="0"/>
          </a:p>
          <a:p>
            <a:r>
              <a:rPr lang="en-US" sz="3200" dirty="0"/>
              <a:t>Review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HIPAA?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7088"/>
            <a:ext cx="8229600" cy="438912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“HIPAA” stands for the Health Insurance Portability and Accountability Act of 1996</a:t>
            </a:r>
          </a:p>
          <a:p>
            <a:pPr>
              <a:lnSpc>
                <a:spcPct val="150000"/>
              </a:lnSpc>
            </a:pPr>
            <a:r>
              <a:rPr lang="en-US" dirty="0"/>
              <a:t>Passed in the early 1990s to regulate questionable policies and practices of health maintenance organizations</a:t>
            </a:r>
          </a:p>
          <a:p>
            <a:pPr>
              <a:lnSpc>
                <a:spcPct val="150000"/>
              </a:lnSpc>
            </a:pPr>
            <a:r>
              <a:rPr lang="en-US" dirty="0"/>
              <a:t>Created </a:t>
            </a:r>
            <a:r>
              <a:rPr lang="en-US" i="1" u="sng" dirty="0"/>
              <a:t>privacy practice </a:t>
            </a:r>
            <a:r>
              <a:rPr lang="en-US" dirty="0"/>
              <a:t>standards that the healthcare worker must follow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86740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2800" dirty="0"/>
              <a:t>“Until now, virtually no federal rules existed to protect the privacy of health information and guarantee access to such information.  This final rule establishes, for the first time, a set of basic national privacy standards and fair information practices that provides all Americans with a basic level of protection and peace of mind that is essential to their final participation in their care.”</a:t>
            </a:r>
          </a:p>
          <a:p>
            <a:pPr>
              <a:lnSpc>
                <a:spcPct val="150000"/>
              </a:lnSpc>
              <a:buNone/>
            </a:pPr>
            <a:endParaRPr lang="en-US" sz="2800" dirty="0"/>
          </a:p>
          <a:p>
            <a:pPr algn="r">
              <a:lnSpc>
                <a:spcPct val="150000"/>
              </a:lnSpc>
              <a:buNone/>
            </a:pPr>
            <a:r>
              <a:rPr lang="en-US" sz="2800" dirty="0"/>
              <a:t>-Preamble to December 2002 Privacy Rule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it needed?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Provides patients with legal rights and voices in how healthcare groups/companies use the protected health information (PHI)</a:t>
            </a:r>
          </a:p>
          <a:p>
            <a:pPr>
              <a:lnSpc>
                <a:spcPct val="150000"/>
              </a:lnSpc>
            </a:pPr>
            <a:r>
              <a:rPr lang="en-US" dirty="0"/>
              <a:t>Other areas of HIPAA include </a:t>
            </a:r>
            <a:r>
              <a:rPr lang="en-US" b="1" i="1" u="sng" dirty="0"/>
              <a:t>“security requirements</a:t>
            </a:r>
            <a:r>
              <a:rPr lang="en-US" b="1" i="1" dirty="0"/>
              <a:t>” </a:t>
            </a:r>
            <a:r>
              <a:rPr lang="en-US" dirty="0"/>
              <a:t>for computer storage and transmission of healthcare data along with insurance claim "transaction</a:t>
            </a:r>
            <a:r>
              <a:rPr lang="en-US" b="1" i="1" u="sng" dirty="0"/>
              <a:t> requirements”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Must Comply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Healthcare providers that </a:t>
            </a:r>
            <a:r>
              <a:rPr lang="en-US" i="1" u="sng" dirty="0"/>
              <a:t>charge</a:t>
            </a:r>
            <a:r>
              <a:rPr lang="en-US" dirty="0"/>
              <a:t> for services including EMS agencies, Fire Departments, Vol. Rescue Squads &amp; all personnel who work or volunteer for such groups/agencies</a:t>
            </a:r>
          </a:p>
          <a:p>
            <a:pPr>
              <a:lnSpc>
                <a:spcPct val="150000"/>
              </a:lnSpc>
            </a:pPr>
            <a:r>
              <a:rPr lang="en-US" dirty="0"/>
              <a:t>Companies &amp; individuals acting on behalf of such groups/agencies, more commonly called </a:t>
            </a:r>
            <a:r>
              <a:rPr lang="en-US" i="1" u="sng" dirty="0"/>
              <a:t>“Business Associates”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Impact EMS?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Regulations affect how EMS personnel use &amp; transfer pt. information</a:t>
            </a:r>
          </a:p>
          <a:p>
            <a:pPr>
              <a:lnSpc>
                <a:spcPct val="150000"/>
              </a:lnSpc>
            </a:pPr>
            <a:r>
              <a:rPr lang="en-US" dirty="0"/>
              <a:t>Requires EMS agencies to appoint a </a:t>
            </a:r>
            <a:r>
              <a:rPr lang="en-US" i="1" u="sng" dirty="0"/>
              <a:t>“Compliance Officer</a:t>
            </a:r>
            <a:r>
              <a:rPr lang="en-US" i="1" dirty="0"/>
              <a:t>”  </a:t>
            </a:r>
            <a:r>
              <a:rPr lang="en-US" dirty="0"/>
              <a:t>&amp; create SOPs for the members to follow</a:t>
            </a:r>
          </a:p>
          <a:p>
            <a:pPr>
              <a:lnSpc>
                <a:spcPct val="150000"/>
              </a:lnSpc>
            </a:pPr>
            <a:r>
              <a:rPr lang="en-US" dirty="0"/>
              <a:t>HIPAA mandates training of EMS personnel and administrative support staff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Impact EMS?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EMS agencies and personnel must follow HIPAA regulations during pt. care situations, when transporting pt. information and for administrative function</a:t>
            </a:r>
          </a:p>
          <a:p>
            <a:pPr>
              <a:lnSpc>
                <a:spcPct val="150000"/>
              </a:lnSpc>
            </a:pPr>
            <a:r>
              <a:rPr lang="en-US" dirty="0"/>
              <a:t>EMS agencies must follow HIPAA rules in </a:t>
            </a:r>
            <a:r>
              <a:rPr lang="en-US" i="1" u="sng" dirty="0"/>
              <a:t>retaining, managing &amp; releasing </a:t>
            </a:r>
            <a:r>
              <a:rPr lang="en-US" dirty="0"/>
              <a:t>patient information/records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Impact EMS?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EMS agencies must abide by HIPAA regulations by notifying patients of their rights in a timely manner </a:t>
            </a:r>
          </a:p>
          <a:p>
            <a:pPr>
              <a:lnSpc>
                <a:spcPct val="150000"/>
              </a:lnSpc>
            </a:pPr>
            <a:r>
              <a:rPr lang="en-US" dirty="0"/>
              <a:t>EMS agencies must also request that each patient sign a statement acknowledging that he/she is aware of these rights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Violation of HIPAA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Civil penalties for violation of HIPAA regulation include </a:t>
            </a:r>
            <a:r>
              <a:rPr lang="en-US" i="1" u="sng" dirty="0"/>
              <a:t>fines</a:t>
            </a:r>
          </a:p>
          <a:p>
            <a:pPr lvl="1"/>
            <a:r>
              <a:rPr lang="en-US" i="1" u="sng" dirty="0"/>
              <a:t>acted without knowing what you were doing was wrong</a:t>
            </a:r>
          </a:p>
          <a:p>
            <a:r>
              <a:rPr lang="en-US" dirty="0"/>
              <a:t>Criminal penalties can include </a:t>
            </a:r>
            <a:r>
              <a:rPr lang="en-US" b="1" i="1" u="sng" dirty="0"/>
              <a:t>fines and jail</a:t>
            </a:r>
          </a:p>
          <a:p>
            <a:pPr lvl="1"/>
            <a:r>
              <a:rPr lang="en-US" i="1" u="sng" dirty="0"/>
              <a:t> knowing what you were doing is wrong and tried to get profit from it</a:t>
            </a:r>
          </a:p>
          <a:p>
            <a:r>
              <a:rPr lang="en-US" dirty="0"/>
              <a:t>Enforcement </a:t>
            </a:r>
            <a:r>
              <a:rPr lang="en-US" i="1" u="sng" dirty="0"/>
              <a:t>targets the healthcare provider </a:t>
            </a:r>
            <a:r>
              <a:rPr lang="en-US" dirty="0"/>
              <a:t>and agency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HIPAA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Using PHI (Definitions)</a:t>
            </a:r>
          </a:p>
          <a:p>
            <a:pPr>
              <a:lnSpc>
                <a:spcPct val="150000"/>
              </a:lnSpc>
            </a:pPr>
            <a:r>
              <a:rPr lang="en-US" dirty="0"/>
              <a:t>Protecting PHI</a:t>
            </a:r>
          </a:p>
          <a:p>
            <a:pPr>
              <a:lnSpc>
                <a:spcPct val="150000"/>
              </a:lnSpc>
            </a:pPr>
            <a:r>
              <a:rPr lang="en-US" dirty="0"/>
              <a:t>PHI can be defined as any medical information concerning a patient identification;</a:t>
            </a:r>
          </a:p>
          <a:p>
            <a:pPr lvl="1">
              <a:lnSpc>
                <a:spcPct val="150000"/>
              </a:lnSpc>
            </a:pPr>
            <a:r>
              <a:rPr lang="en-US" i="1" dirty="0"/>
              <a:t>Name</a:t>
            </a:r>
          </a:p>
          <a:p>
            <a:pPr lvl="1">
              <a:lnSpc>
                <a:spcPct val="150000"/>
              </a:lnSpc>
            </a:pPr>
            <a:r>
              <a:rPr lang="en-US" i="1" dirty="0"/>
              <a:t>ID number</a:t>
            </a:r>
          </a:p>
          <a:p>
            <a:pPr lvl="1">
              <a:lnSpc>
                <a:spcPct val="150000"/>
              </a:lnSpc>
            </a:pPr>
            <a:r>
              <a:rPr lang="en-US" i="1" dirty="0"/>
              <a:t>Or  any means of identification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PHI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Because EMS agencies operate in a </a:t>
            </a:r>
            <a:r>
              <a:rPr lang="en-US" i="1" u="sng" dirty="0"/>
              <a:t>field setting</a:t>
            </a:r>
            <a:r>
              <a:rPr lang="en-US" dirty="0"/>
              <a:t>, HIPAA uses standards of </a:t>
            </a:r>
            <a:r>
              <a:rPr lang="en-US" i="1" u="sng" dirty="0"/>
              <a:t>reasonableness</a:t>
            </a:r>
            <a:r>
              <a:rPr lang="en-US" dirty="0"/>
              <a:t> to address privacy &amp; PHI</a:t>
            </a:r>
          </a:p>
          <a:p>
            <a:pPr>
              <a:lnSpc>
                <a:spcPct val="150000"/>
              </a:lnSpc>
            </a:pPr>
            <a:r>
              <a:rPr lang="en-US" dirty="0"/>
              <a:t>Generally, patient privacy and PHI become an </a:t>
            </a:r>
            <a:r>
              <a:rPr lang="en-US" i="1" u="sng" dirty="0"/>
              <a:t>issue in a pre–hospital setting</a:t>
            </a:r>
            <a:r>
              <a:rPr lang="en-US" dirty="0"/>
              <a:t> when loading a patient and access is not controlled</a:t>
            </a:r>
            <a:endParaRPr lang="en-US" i="1" u="sn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PHI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Personnel need to focus on information request going </a:t>
            </a:r>
            <a:r>
              <a:rPr lang="en-US" i="1" u="sng" dirty="0"/>
              <a:t>out</a:t>
            </a:r>
            <a:r>
              <a:rPr lang="en-US" dirty="0"/>
              <a:t>, not coming </a:t>
            </a:r>
            <a:r>
              <a:rPr lang="en-US" i="1" u="sng" dirty="0"/>
              <a:t>in</a:t>
            </a:r>
            <a:r>
              <a:rPr lang="en-US" dirty="0"/>
              <a:t>, and </a:t>
            </a:r>
            <a:r>
              <a:rPr lang="en-US" i="1" u="sng" dirty="0"/>
              <a:t>who is making the request</a:t>
            </a:r>
          </a:p>
          <a:p>
            <a:pPr>
              <a:lnSpc>
                <a:spcPct val="150000"/>
              </a:lnSpc>
            </a:pPr>
            <a:r>
              <a:rPr lang="en-US" dirty="0"/>
              <a:t>Generally, other public safety agencies that do not charge for services are not covered by HIPAA. These include </a:t>
            </a:r>
            <a:r>
              <a:rPr lang="en-US" i="1" u="sng" dirty="0"/>
              <a:t>911 centers, Fire Departments and Law Enforcements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PHI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Basic Rules</a:t>
            </a:r>
          </a:p>
          <a:p>
            <a:pPr>
              <a:lnSpc>
                <a:spcPct val="150000"/>
              </a:lnSpc>
            </a:pPr>
            <a:r>
              <a:rPr lang="en-US" dirty="0"/>
              <a:t>PHI may </a:t>
            </a:r>
            <a:r>
              <a:rPr lang="en-US" i="1" u="sng" dirty="0"/>
              <a:t>only</a:t>
            </a:r>
            <a:r>
              <a:rPr lang="en-US" dirty="0"/>
              <a:t> be shared for </a:t>
            </a:r>
            <a:r>
              <a:rPr lang="en-US" i="1" u="sng" dirty="0"/>
              <a:t>“treatment, payment or operational needs” </a:t>
            </a:r>
            <a:r>
              <a:rPr lang="en-US" dirty="0"/>
              <a:t>EMS of agencies. Other requests require written consent from patient</a:t>
            </a:r>
          </a:p>
          <a:p>
            <a:pPr>
              <a:lnSpc>
                <a:spcPct val="150000"/>
              </a:lnSpc>
            </a:pPr>
            <a:r>
              <a:rPr lang="en-US" dirty="0"/>
              <a:t>A </a:t>
            </a:r>
            <a:r>
              <a:rPr lang="en-US" i="1" u="sng" dirty="0"/>
              <a:t>“minimum necessary information requirement</a:t>
            </a:r>
            <a:r>
              <a:rPr lang="en-US" dirty="0"/>
              <a:t>” is standard for all use of PHI </a:t>
            </a:r>
            <a:r>
              <a:rPr lang="en-US" i="1" u="sng" dirty="0"/>
              <a:t>outside of </a:t>
            </a:r>
            <a:r>
              <a:rPr lang="en-US" b="1" i="1" u="sng" dirty="0"/>
              <a:t>treatment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 Basic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Treatment includes sharing PHI between;</a:t>
            </a:r>
          </a:p>
          <a:p>
            <a:pPr lvl="1"/>
            <a:r>
              <a:rPr lang="en-US" dirty="0"/>
              <a:t>First Responders</a:t>
            </a:r>
          </a:p>
          <a:p>
            <a:pPr lvl="1"/>
            <a:r>
              <a:rPr lang="en-US" dirty="0"/>
              <a:t>EMS personnel</a:t>
            </a:r>
          </a:p>
          <a:p>
            <a:pPr lvl="1"/>
            <a:r>
              <a:rPr lang="en-US" dirty="0"/>
              <a:t>ER staff</a:t>
            </a:r>
          </a:p>
          <a:p>
            <a:pPr lvl="1"/>
            <a:r>
              <a:rPr lang="en-US" dirty="0"/>
              <a:t>Pharmacies and other in kind parties</a:t>
            </a:r>
          </a:p>
          <a:p>
            <a:r>
              <a:rPr lang="en-US" dirty="0"/>
              <a:t>By</a:t>
            </a:r>
          </a:p>
          <a:p>
            <a:pPr lvl="1"/>
            <a:r>
              <a:rPr lang="en-US" dirty="0"/>
              <a:t>Voice, Paper</a:t>
            </a:r>
          </a:p>
          <a:p>
            <a:pPr lvl="1"/>
            <a:r>
              <a:rPr lang="en-US" dirty="0"/>
              <a:t>Electronic/telecommunication means</a:t>
            </a:r>
          </a:p>
          <a:p>
            <a:r>
              <a:rPr lang="en-US" dirty="0"/>
              <a:t>EMS agencies, Billing companies, guarantors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 Basic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Healthcare Operations included in sharing of PHI;</a:t>
            </a:r>
          </a:p>
          <a:p>
            <a:pPr lvl="1"/>
            <a:r>
              <a:rPr lang="en-US" dirty="0"/>
              <a:t>EMS personnel</a:t>
            </a:r>
          </a:p>
          <a:p>
            <a:pPr lvl="1"/>
            <a:r>
              <a:rPr lang="en-US" dirty="0"/>
              <a:t>Supervisors</a:t>
            </a:r>
          </a:p>
          <a:p>
            <a:pPr lvl="1"/>
            <a:r>
              <a:rPr lang="en-US" dirty="0"/>
              <a:t>QA/QI</a:t>
            </a:r>
          </a:p>
          <a:p>
            <a:pPr lvl="1"/>
            <a:r>
              <a:rPr lang="en-US" dirty="0"/>
              <a:t>Medical Control Physician</a:t>
            </a:r>
          </a:p>
          <a:p>
            <a:pPr lvl="1"/>
            <a:r>
              <a:rPr lang="en-US" dirty="0"/>
              <a:t>Administrative personnel</a:t>
            </a:r>
          </a:p>
          <a:p>
            <a:pPr lvl="1"/>
            <a:r>
              <a:rPr lang="en-US" dirty="0"/>
              <a:t>Training</a:t>
            </a:r>
          </a:p>
          <a:p>
            <a:pPr lvl="1"/>
            <a:r>
              <a:rPr lang="en-US" dirty="0"/>
              <a:t>Case reviews</a:t>
            </a:r>
          </a:p>
          <a:p>
            <a:pPr lvl="1"/>
            <a:r>
              <a:rPr lang="en-US" dirty="0"/>
              <a:t>CISD meetings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 Basic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PHI needs to be shared with other public safety groups, Gov. agencies or other officials in operational settings such requests:</a:t>
            </a:r>
          </a:p>
          <a:p>
            <a:pPr lvl="1"/>
            <a:r>
              <a:rPr lang="en-US" i="1" u="sng" dirty="0"/>
              <a:t>Must be directly related to a justifiable “need” as permitted by HIPAA regulations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 Basic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Valid request for PHI include;</a:t>
            </a:r>
          </a:p>
          <a:p>
            <a:pPr lvl="1"/>
            <a:r>
              <a:rPr lang="en-US" i="1" u="sng" dirty="0"/>
              <a:t>Mandated Requirements of Law</a:t>
            </a:r>
          </a:p>
          <a:p>
            <a:pPr lvl="1"/>
            <a:r>
              <a:rPr lang="en-US" i="1" u="sng" dirty="0"/>
              <a:t>Public Health Activities</a:t>
            </a:r>
          </a:p>
          <a:p>
            <a:pPr lvl="1"/>
            <a:r>
              <a:rPr lang="en-US" i="1" u="sng" dirty="0"/>
              <a:t>Abuse/Domestic Situations</a:t>
            </a:r>
          </a:p>
          <a:p>
            <a:pPr lvl="1"/>
            <a:r>
              <a:rPr lang="en-US" i="1" u="sng" dirty="0"/>
              <a:t>Health Oversight Activities</a:t>
            </a:r>
          </a:p>
          <a:p>
            <a:pPr lvl="1"/>
            <a:r>
              <a:rPr lang="en-US" i="1" u="sng" dirty="0"/>
              <a:t>Judicial &amp; Administrative</a:t>
            </a:r>
          </a:p>
          <a:p>
            <a:pPr lvl="1"/>
            <a:r>
              <a:rPr lang="en-US" b="1" u="sng" dirty="0">
                <a:solidFill>
                  <a:srgbClr val="FF0000"/>
                </a:solidFill>
              </a:rPr>
              <a:t>Law Enforcement Activities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 request for PHI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/>
              <a:t>Deceased Patients</a:t>
            </a:r>
          </a:p>
          <a:p>
            <a:r>
              <a:rPr lang="en-US" i="1" u="sng" dirty="0"/>
              <a:t>Tissue Donation Patients</a:t>
            </a:r>
          </a:p>
          <a:p>
            <a:r>
              <a:rPr lang="en-US" i="1" u="sng" dirty="0"/>
              <a:t>Research Purposes</a:t>
            </a:r>
          </a:p>
          <a:p>
            <a:r>
              <a:rPr lang="en-US" i="1" u="sng" dirty="0"/>
              <a:t>Threat to Public Safety</a:t>
            </a:r>
          </a:p>
          <a:p>
            <a:r>
              <a:rPr lang="en-US" i="1" u="sng" dirty="0"/>
              <a:t>Specialized Government Functions</a:t>
            </a:r>
          </a:p>
          <a:p>
            <a:r>
              <a:rPr lang="en-US" i="1" u="sng" dirty="0"/>
              <a:t>Workers Compensation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 request for PHI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Law Enforcement 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Process/Covered by Law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Identification and Location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Victims of Crime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Deceased Patients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Crime on Premises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Reporting Crime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 request for PHI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</a:t>
            </a:r>
            <a:r>
              <a:rPr lang="en-US" i="1" dirty="0"/>
              <a:t>, “</a:t>
            </a:r>
            <a:r>
              <a:rPr lang="en-US" i="1" u="sng" dirty="0"/>
              <a:t>valid</a:t>
            </a:r>
            <a:r>
              <a:rPr lang="en-US" i="1" dirty="0"/>
              <a:t>” </a:t>
            </a:r>
            <a:r>
              <a:rPr lang="en-US" dirty="0"/>
              <a:t>requests for PHI from other public safety agencies may be granted keeping </a:t>
            </a:r>
            <a:r>
              <a:rPr lang="en-US" i="1" u="sng" dirty="0"/>
              <a:t>“the best interest of the patient”</a:t>
            </a:r>
            <a:r>
              <a:rPr lang="en-US" dirty="0"/>
              <a:t> in mind</a:t>
            </a:r>
          </a:p>
          <a:p>
            <a:r>
              <a:rPr lang="en-US" dirty="0"/>
              <a:t>In many cases, EMS personnel must use </a:t>
            </a:r>
            <a:r>
              <a:rPr lang="en-US" i="1" u="sng" dirty="0"/>
              <a:t>“professional judgment”</a:t>
            </a:r>
            <a:r>
              <a:rPr lang="en-US" dirty="0"/>
              <a:t> in granting such PHI request</a:t>
            </a:r>
          </a:p>
          <a:p>
            <a:r>
              <a:rPr lang="en-US" dirty="0"/>
              <a:t>PHI must remain confidential for all other requests unless “prior written authorization” has been obtained from the patient.</a:t>
            </a:r>
          </a:p>
          <a:p>
            <a:r>
              <a:rPr lang="en-US" b="1" i="1" u="sng" dirty="0"/>
              <a:t>It cannot be released without written consent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PHI – Family &amp; Friends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exception is information request from </a:t>
            </a:r>
            <a:r>
              <a:rPr lang="en-US" i="1" u="sng" dirty="0"/>
              <a:t>“family, friends or other individuals involved in care or payment arrangements for the patient”</a:t>
            </a:r>
          </a:p>
          <a:p>
            <a:endParaRPr lang="en-US" i="1" u="sng" dirty="0"/>
          </a:p>
          <a:p>
            <a:r>
              <a:rPr lang="en-US" dirty="0"/>
              <a:t>EMS personnel can grant limited requests with the approval of the patient or by using </a:t>
            </a:r>
            <a:r>
              <a:rPr lang="en-US" i="1" u="sng" dirty="0"/>
              <a:t>“professional judgment”</a:t>
            </a:r>
            <a:r>
              <a:rPr lang="en-US" dirty="0"/>
              <a:t> when the patient is incapacitated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PHI – </a:t>
            </a:r>
            <a:r>
              <a:rPr lang="en-US" sz="4444" dirty="0"/>
              <a:t>4 Step Decision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 information coming </a:t>
            </a:r>
            <a:r>
              <a:rPr lang="en-US" i="1" u="sng" dirty="0"/>
              <a:t>in</a:t>
            </a:r>
            <a:r>
              <a:rPr lang="en-US" dirty="0"/>
              <a:t> or going </a:t>
            </a:r>
            <a:r>
              <a:rPr lang="en-US" i="1" u="sng" dirty="0"/>
              <a:t>out?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u="sng" dirty="0"/>
              <a:t>Who </a:t>
            </a:r>
            <a:r>
              <a:rPr lang="en-US" dirty="0"/>
              <a:t>is making the PHI request &amp; </a:t>
            </a:r>
            <a:r>
              <a:rPr lang="en-US" i="1" u="sng" dirty="0"/>
              <a:t>what</a:t>
            </a:r>
            <a:r>
              <a:rPr lang="en-US" dirty="0"/>
              <a:t> is the reason?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Does it meet </a:t>
            </a:r>
            <a:r>
              <a:rPr lang="en-US" i="1" u="sng" dirty="0"/>
              <a:t>treatment, payment or operational requirements?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not, is the reason </a:t>
            </a:r>
            <a:r>
              <a:rPr lang="en-US" i="1" u="sng" dirty="0"/>
              <a:t>valid</a:t>
            </a:r>
            <a:r>
              <a:rPr lang="en-US" dirty="0"/>
              <a:t> and </a:t>
            </a:r>
            <a:r>
              <a:rPr lang="en-US" i="1" u="sng" dirty="0"/>
              <a:t>appropriate</a:t>
            </a:r>
            <a:r>
              <a:rPr lang="en-US" dirty="0"/>
              <a:t>?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PHI – </a:t>
            </a:r>
            <a:r>
              <a:rPr lang="en-US" sz="4000" dirty="0"/>
              <a:t>NPP Notification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“Notice of privacy practices” (NPP) including patient rights must be provided to each patient at the time of service or as soon as possible after said encounter</a:t>
            </a:r>
          </a:p>
          <a:p>
            <a:endParaRPr lang="en-US" dirty="0"/>
          </a:p>
          <a:p>
            <a:r>
              <a:rPr lang="en-US" dirty="0"/>
              <a:t>HIPAA regulations give patients specific rights concerning PHI and how it is used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PHI - 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Physical Safeguards</a:t>
            </a:r>
          </a:p>
          <a:p>
            <a:r>
              <a:rPr lang="en-US" dirty="0"/>
              <a:t>Limited access</a:t>
            </a:r>
          </a:p>
          <a:p>
            <a:r>
              <a:rPr lang="en-US" dirty="0"/>
              <a:t>E-PCRs must meet HIPAA security for electronic PHI</a:t>
            </a:r>
          </a:p>
          <a:p>
            <a:r>
              <a:rPr lang="en-US" dirty="0"/>
              <a:t>Passwords, identification and protocols</a:t>
            </a:r>
          </a:p>
          <a:p>
            <a:r>
              <a:rPr lang="en-US" dirty="0"/>
              <a:t>Request for PHI (administrative approval)</a:t>
            </a:r>
          </a:p>
          <a:p>
            <a:r>
              <a:rPr lang="en-US" dirty="0"/>
              <a:t>Dedicated Fax line</a:t>
            </a:r>
          </a:p>
          <a:p>
            <a:r>
              <a:rPr lang="en-US" dirty="0"/>
              <a:t>E-mailing of PHI (PHI security standards)</a:t>
            </a:r>
          </a:p>
          <a:p>
            <a:r>
              <a:rPr lang="en-US" dirty="0"/>
              <a:t>Made in writing</a:t>
            </a:r>
          </a:p>
          <a:p>
            <a:r>
              <a:rPr lang="en-US" dirty="0"/>
              <a:t>More information Google 2006 45 CFR 164.500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Scenarios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25 </a:t>
            </a:r>
            <a:r>
              <a:rPr lang="en-US" dirty="0" err="1"/>
              <a:t>yom</a:t>
            </a:r>
            <a:r>
              <a:rPr lang="en-US" dirty="0"/>
              <a:t> was walking across HWY 72  and is hit by car at 55 MPH. The vehicle was involved in MVA just prior to striking the pt.</a:t>
            </a:r>
          </a:p>
          <a:p>
            <a:r>
              <a:rPr lang="en-US" dirty="0"/>
              <a:t>PRFD EMS, First Responders, and Police  all have responded</a:t>
            </a:r>
          </a:p>
          <a:p>
            <a:r>
              <a:rPr lang="en-US" dirty="0"/>
              <a:t>The 25 </a:t>
            </a:r>
            <a:r>
              <a:rPr lang="en-US" dirty="0" err="1"/>
              <a:t>yom</a:t>
            </a:r>
            <a:r>
              <a:rPr lang="en-US" dirty="0"/>
              <a:t> has multiple injuries, is unresponsive, open femur fractures to both legs, with lots of bleeding and vitals are deteriorating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Responders &amp; Police on scene first</a:t>
            </a:r>
          </a:p>
          <a:p>
            <a:r>
              <a:rPr lang="en-US" dirty="0"/>
              <a:t>The first responders starts treating the pt. in front of many bystanders that were helping the victim</a:t>
            </a:r>
          </a:p>
          <a:p>
            <a:endParaRPr lang="en-US" dirty="0"/>
          </a:p>
          <a:p>
            <a:r>
              <a:rPr lang="en-US" b="1" i="1" u="sng" dirty="0"/>
              <a:t>Did a HIPAA violation occur?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– First responders need to treat pt. in the environment found, no reasonable measures could be taken to assure privacy</a:t>
            </a:r>
          </a:p>
          <a:p>
            <a:r>
              <a:rPr lang="en-US" dirty="0"/>
              <a:t>Ambulance arrives, crew goes to pt. The first responder gives a detailed report to the crew in front of bystanders and Police.</a:t>
            </a:r>
          </a:p>
          <a:p>
            <a:pPr lvl="1"/>
            <a:r>
              <a:rPr lang="en-US" b="1" i="1" u="sng" dirty="0"/>
              <a:t>Did HIPAA violation occur?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– First responders need to give report to the crew</a:t>
            </a:r>
          </a:p>
          <a:p>
            <a:endParaRPr lang="en-US" dirty="0"/>
          </a:p>
          <a:p>
            <a:r>
              <a:rPr lang="en-US" dirty="0"/>
              <a:t>The crew loads the pt into the ambulance and starts treating pt.</a:t>
            </a:r>
          </a:p>
          <a:p>
            <a:r>
              <a:rPr lang="en-US" dirty="0"/>
              <a:t>A few minutes later a first responder brings a priest over that says he know the pt.</a:t>
            </a:r>
          </a:p>
          <a:p>
            <a:r>
              <a:rPr lang="en-US" dirty="0"/>
              <a:t>The priest ask about pt condition and ask if the pt is going to die?</a:t>
            </a:r>
          </a:p>
          <a:p>
            <a:r>
              <a:rPr lang="en-US" dirty="0"/>
              <a:t>Is this a HIPAA issue?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8172"/>
            <a:ext cx="8229600" cy="4257462"/>
          </a:xfrm>
        </p:spPr>
        <p:txBody>
          <a:bodyPr>
            <a:normAutofit/>
          </a:bodyPr>
          <a:lstStyle/>
          <a:p>
            <a:r>
              <a:rPr lang="en-US" dirty="0"/>
              <a:t>YES – The information request means PHI would be given out. The relationship between pt and priest would have to be verified. </a:t>
            </a:r>
            <a:r>
              <a:rPr lang="en-US" u="sng" dirty="0"/>
              <a:t>Proceed with caution, minimum necessary information requirement in place</a:t>
            </a:r>
          </a:p>
          <a:p>
            <a:endParaRPr lang="en-US" u="sng" dirty="0"/>
          </a:p>
          <a:p>
            <a:r>
              <a:rPr lang="en-US" dirty="0"/>
              <a:t>A few minutes later a Police officer brings an obviously upset woman to the rig who states that is her son and ask will he live and what is his condition?</a:t>
            </a:r>
          </a:p>
          <a:p>
            <a:r>
              <a:rPr lang="en-US" dirty="0"/>
              <a:t>Is this a HIPAA issue?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  -The information request means PHI would be given OUT. If the police say yes this is his mother, proceed with caution again in what information you share</a:t>
            </a:r>
          </a:p>
          <a:p>
            <a:r>
              <a:rPr lang="en-US" dirty="0"/>
              <a:t>You leave the scene with pt. You give a radio report to MC with PHI exchange.</a:t>
            </a:r>
          </a:p>
          <a:p>
            <a:r>
              <a:rPr lang="en-US" dirty="0"/>
              <a:t>Is this a HIPAA issue?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&amp; Yes – PHI is given out, generally pt ID is not given over radio. If that is needed or requested via radio; use a cell phone</a:t>
            </a:r>
          </a:p>
          <a:p>
            <a:endParaRPr lang="en-US" dirty="0"/>
          </a:p>
          <a:p>
            <a:r>
              <a:rPr lang="en-US" dirty="0"/>
              <a:t>You arrive at Hospital and you transfer care over to them. While writing your PCR a crew member from another department states “WOW” that was a bad one, huh?</a:t>
            </a:r>
          </a:p>
          <a:p>
            <a:r>
              <a:rPr lang="en-US" dirty="0"/>
              <a:t>Did a HIPAA violation occur?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 – Only crew members directly involved with the call, supervisors or other administrative personnel should be reading PCR’s.</a:t>
            </a:r>
          </a:p>
          <a:p>
            <a:r>
              <a:rPr lang="en-US" dirty="0"/>
              <a:t>Police officers on the scene and at the hospital requested certain information including pt identity and condition. They are requesting this information as part of a potential fatality investigation</a:t>
            </a:r>
          </a:p>
          <a:p>
            <a:r>
              <a:rPr lang="en-US" dirty="0"/>
              <a:t>Is it a HIPAA violation to provide this information?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– LEA Issues</a:t>
            </a:r>
          </a:p>
          <a:p>
            <a:r>
              <a:rPr lang="en-US" dirty="0"/>
              <a:t>In this case of a potentially fatal MVC, providing the Police with certain information for the investigation is appropriate. </a:t>
            </a:r>
            <a:r>
              <a:rPr lang="en-US" u="sng" dirty="0"/>
              <a:t>This is limited “minimum necessary information requirement”.</a:t>
            </a:r>
          </a:p>
          <a:p>
            <a:r>
              <a:rPr lang="en-US" dirty="0"/>
              <a:t>Several weeks later you are contacted by patients attorney, who wants to talk with you about the incident and pt injuries.</a:t>
            </a:r>
          </a:p>
          <a:p>
            <a:r>
              <a:rPr lang="en-US" dirty="0"/>
              <a:t>Is it a HIPAA violation to speak with this individual?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Possibly – Confirm ID and make sure he has authorization as the pt. representative. This is better handled with a subpoena for deposition or trial.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the concept </a:t>
            </a:r>
            <a:r>
              <a:rPr lang="en-US" b="1" dirty="0"/>
              <a:t>of PHI and the rule</a:t>
            </a:r>
            <a:r>
              <a:rPr lang="en-US" dirty="0"/>
              <a:t>s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Know when </a:t>
            </a:r>
            <a:r>
              <a:rPr lang="en-US" b="1" dirty="0"/>
              <a:t>“minimum necessary requirements” </a:t>
            </a:r>
            <a:r>
              <a:rPr lang="en-US" dirty="0"/>
              <a:t>should be used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Respect the </a:t>
            </a:r>
            <a:r>
              <a:rPr lang="en-US" b="1" dirty="0"/>
              <a:t>Privacy</a:t>
            </a:r>
            <a:r>
              <a:rPr lang="en-US" dirty="0"/>
              <a:t> of </a:t>
            </a:r>
            <a:r>
              <a:rPr lang="en-US"/>
              <a:t>the Patient</a:t>
            </a:r>
          </a:p>
          <a:p>
            <a:pPr>
              <a:buNone/>
            </a:pPr>
            <a:endParaRPr lang="en-US"/>
          </a:p>
          <a:p>
            <a:r>
              <a:rPr lang="en-US" dirty="0"/>
              <a:t>Act in the </a:t>
            </a:r>
            <a:r>
              <a:rPr lang="en-US" b="1" dirty="0"/>
              <a:t>Best interest of Patients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805"/>
            <a:ext cx="8229600" cy="1143000"/>
          </a:xfrm>
        </p:spPr>
        <p:txBody>
          <a:bodyPr/>
          <a:lstStyle/>
          <a:p>
            <a:r>
              <a:rPr lang="en-US" dirty="0"/>
              <a:t>THE END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994" y="259906"/>
            <a:ext cx="5498805" cy="5498805"/>
          </a:xfrm>
        </p:spPr>
      </p:pic>
    </p:spTree>
    <p:extLst>
      <p:ext uri="{BB962C8B-B14F-4D97-AF65-F5344CB8AC3E}">
        <p14:creationId xmlns:p14="http://schemas.microsoft.com/office/powerpoint/2010/main" val="30404697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1873239046A74288E3E6408A40C879" ma:contentTypeVersion="14" ma:contentTypeDescription="Create a new document." ma:contentTypeScope="" ma:versionID="a283caa2ad99fa91061704f178193117">
  <xsd:schema xmlns:xsd="http://www.w3.org/2001/XMLSchema" xmlns:xs="http://www.w3.org/2001/XMLSchema" xmlns:p="http://schemas.microsoft.com/office/2006/metadata/properties" xmlns:ns2="bb0755b7-5ffd-455c-9fff-60f8a8bd3c8a" xmlns:ns3="be26aa8f-a8ec-4467-8cc8-725de7a8a224" targetNamespace="http://schemas.microsoft.com/office/2006/metadata/properties" ma:root="true" ma:fieldsID="4ab5be022d970823d03c2176a1fd9430" ns2:_="" ns3:_="">
    <xsd:import namespace="bb0755b7-5ffd-455c-9fff-60f8a8bd3c8a"/>
    <xsd:import namespace="be26aa8f-a8ec-4467-8cc8-725de7a8a2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0755b7-5ffd-455c-9fff-60f8a8bd3c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08b1824-ec0e-4808-85b6-8230bd5138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26aa8f-a8ec-4467-8cc8-725de7a8a22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4f8f9f8-c881-47d7-844b-f81ca8a99e35}" ma:internalName="TaxCatchAll" ma:showField="CatchAllData" ma:web="be26aa8f-a8ec-4467-8cc8-725de7a8a2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0755b7-5ffd-455c-9fff-60f8a8bd3c8a">
      <Terms xmlns="http://schemas.microsoft.com/office/infopath/2007/PartnerControls"/>
    </lcf76f155ced4ddcb4097134ff3c332f>
    <TaxCatchAll xmlns="be26aa8f-a8ec-4467-8cc8-725de7a8a224" xsi:nil="true"/>
  </documentManagement>
</p:properties>
</file>

<file path=customXml/itemProps1.xml><?xml version="1.0" encoding="utf-8"?>
<ds:datastoreItem xmlns:ds="http://schemas.openxmlformats.org/officeDocument/2006/customXml" ds:itemID="{2276359B-5DAF-4C83-B069-3BF8FA69C1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9D5EAA-0CB4-4EC4-B014-F4DFD189D2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0755b7-5ffd-455c-9fff-60f8a8bd3c8a"/>
    <ds:schemaRef ds:uri="be26aa8f-a8ec-4467-8cc8-725de7a8a2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1826D2-9922-4F01-A530-514ADB1855F1}">
  <ds:schemaRefs>
    <ds:schemaRef ds:uri="http://schemas.microsoft.com/office/2006/metadata/properties"/>
    <ds:schemaRef ds:uri="http://schemas.microsoft.com/office/infopath/2007/PartnerControls"/>
    <ds:schemaRef ds:uri="bb0755b7-5ffd-455c-9fff-60f8a8bd3c8a"/>
    <ds:schemaRef ds:uri="be26aa8f-a8ec-4467-8cc8-725de7a8a22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1104</TotalTime>
  <Words>1670</Words>
  <Application>Microsoft Office PowerPoint</Application>
  <PresentationFormat>On-screen Show (4:3)</PresentationFormat>
  <Paragraphs>184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Flow</vt:lpstr>
      <vt:lpstr>HIPAA Training for EMS Personnel</vt:lpstr>
      <vt:lpstr>Outline</vt:lpstr>
      <vt:lpstr>What is HIPAA?</vt:lpstr>
      <vt:lpstr>PowerPoint Presentation</vt:lpstr>
      <vt:lpstr>Why is it needed?</vt:lpstr>
      <vt:lpstr>Who Must Comply ?</vt:lpstr>
      <vt:lpstr>How does it Impact EMS?</vt:lpstr>
      <vt:lpstr>How does it Impact EMS?</vt:lpstr>
      <vt:lpstr>How does it Impact EMS?</vt:lpstr>
      <vt:lpstr>Violation of HIPAA</vt:lpstr>
      <vt:lpstr>Components of HIPAA</vt:lpstr>
      <vt:lpstr>Using PHI</vt:lpstr>
      <vt:lpstr>Using PHI</vt:lpstr>
      <vt:lpstr>Using PHI</vt:lpstr>
      <vt:lpstr>PHI Basic Rules</vt:lpstr>
      <vt:lpstr>PHI Basic Rules</vt:lpstr>
      <vt:lpstr>PHI Basic Rules</vt:lpstr>
      <vt:lpstr>PHI Basic Rules</vt:lpstr>
      <vt:lpstr>Valid request for PHI (cont.)</vt:lpstr>
      <vt:lpstr>Valid request for PHI (cont.)</vt:lpstr>
      <vt:lpstr>Valid request for PHI (cont.)</vt:lpstr>
      <vt:lpstr>Using PHI – Family &amp; Friends</vt:lpstr>
      <vt:lpstr>Using PHI – 4 Step Decision Method</vt:lpstr>
      <vt:lpstr>Using PHI – NPP Notification Process</vt:lpstr>
      <vt:lpstr>Managing PHI - Records</vt:lpstr>
      <vt:lpstr>Case Scenarios</vt:lpstr>
      <vt:lpstr>Case Scenario</vt:lpstr>
      <vt:lpstr>Scenario</vt:lpstr>
      <vt:lpstr>Examples</vt:lpstr>
      <vt:lpstr>Example</vt:lpstr>
      <vt:lpstr>Example</vt:lpstr>
      <vt:lpstr>Example</vt:lpstr>
      <vt:lpstr>Example</vt:lpstr>
      <vt:lpstr>Example</vt:lpstr>
      <vt:lpstr>Example</vt:lpstr>
      <vt:lpstr>Review</vt:lpstr>
      <vt:lpstr>THE END</vt:lpstr>
    </vt:vector>
  </TitlesOfParts>
  <Company>J&amp;D Scuba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HIPPA Training for EMS Personnel</dc:title>
  <dc:creator>Office 2004 Test Drive User</dc:creator>
  <cp:lastModifiedBy>Stephanie Henson</cp:lastModifiedBy>
  <cp:revision>52</cp:revision>
  <dcterms:created xsi:type="dcterms:W3CDTF">2011-11-03T16:27:00Z</dcterms:created>
  <dcterms:modified xsi:type="dcterms:W3CDTF">2023-11-27T15:21:07Z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0x010100A61873239046A74288E3E6408A40C879</vt:lpwstr>
  </property>
  <property fmtid="{D5CDD505-2E9C-101B-9397-08002B2CF9AE}" pid="3" name="MediaServiceImageTags">
    <vt:lpwstr/>
  </property>
</Properties>
</file>